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1" r:id="rId5"/>
    <p:sldId id="262" r:id="rId6"/>
    <p:sldId id="259" r:id="rId7"/>
    <p:sldId id="263" r:id="rId8"/>
    <p:sldId id="264" r:id="rId9"/>
    <p:sldId id="266" r:id="rId10"/>
    <p:sldId id="274" r:id="rId11"/>
    <p:sldId id="267" r:id="rId12"/>
    <p:sldId id="258" r:id="rId13"/>
    <p:sldId id="268" r:id="rId14"/>
    <p:sldId id="269" r:id="rId15"/>
    <p:sldId id="270" r:id="rId16"/>
    <p:sldId id="271"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3" d="100"/>
          <a:sy n="103" d="100"/>
        </p:scale>
        <p:origin x="-2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4B534F-6DEC-4B0C-BBF7-4003493BEC31}"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386551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B534F-6DEC-4B0C-BBF7-4003493BEC31}"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187875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B534F-6DEC-4B0C-BBF7-4003493BEC31}"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3905337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4B534F-6DEC-4B0C-BBF7-4003493BEC31}"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3828170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4B534F-6DEC-4B0C-BBF7-4003493BEC31}" type="datetimeFigureOut">
              <a:rPr lang="en-US" smtClean="0"/>
              <a:t>9/12/2013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3651464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4B534F-6DEC-4B0C-BBF7-4003493BEC31}"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4165998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4B534F-6DEC-4B0C-BBF7-4003493BEC31}" type="datetimeFigureOut">
              <a:rPr lang="en-US" smtClean="0"/>
              <a:t>9/12/2013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19386978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4B534F-6DEC-4B0C-BBF7-4003493BEC31}" type="datetimeFigureOut">
              <a:rPr lang="en-US" smtClean="0"/>
              <a:t>9/12/2013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212343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4B534F-6DEC-4B0C-BBF7-4003493BEC31}" type="datetimeFigureOut">
              <a:rPr lang="en-US" smtClean="0"/>
              <a:t>9/12/2013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3133734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B534F-6DEC-4B0C-BBF7-4003493BEC31}"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14197068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4B534F-6DEC-4B0C-BBF7-4003493BEC31}" type="datetimeFigureOut">
              <a:rPr lang="en-US" smtClean="0"/>
              <a:t>9/12/2013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88AE09-129B-42BE-AFBD-E47537AC7370}" type="slidenum">
              <a:rPr lang="en-US" smtClean="0"/>
              <a:t>‹#›</a:t>
            </a:fld>
            <a:endParaRPr lang="en-US"/>
          </a:p>
        </p:txBody>
      </p:sp>
    </p:spTree>
    <p:extLst>
      <p:ext uri="{BB962C8B-B14F-4D97-AF65-F5344CB8AC3E}">
        <p14:creationId xmlns:p14="http://schemas.microsoft.com/office/powerpoint/2010/main" val="2141860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4B534F-6DEC-4B0C-BBF7-4003493BEC31}" type="datetimeFigureOut">
              <a:rPr lang="en-US" smtClean="0"/>
              <a:t>9/12/2013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88AE09-129B-42BE-AFBD-E47537AC7370}" type="slidenum">
              <a:rPr lang="en-US" smtClean="0"/>
              <a:t>‹#›</a:t>
            </a:fld>
            <a:endParaRPr lang="en-US"/>
          </a:p>
        </p:txBody>
      </p:sp>
    </p:spTree>
    <p:extLst>
      <p:ext uri="{BB962C8B-B14F-4D97-AF65-F5344CB8AC3E}">
        <p14:creationId xmlns:p14="http://schemas.microsoft.com/office/powerpoint/2010/main" val="62067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Contracting Challenges &amp; Change Control During Uncertainty</a:t>
            </a:r>
            <a:endParaRPr lang="en-US" dirty="0"/>
          </a:p>
        </p:txBody>
      </p:sp>
      <p:sp>
        <p:nvSpPr>
          <p:cNvPr id="3" name="Subtitle 2"/>
          <p:cNvSpPr>
            <a:spLocks noGrp="1"/>
          </p:cNvSpPr>
          <p:nvPr>
            <p:ph type="subTitle" idx="1"/>
          </p:nvPr>
        </p:nvSpPr>
        <p:spPr/>
        <p:txBody>
          <a:bodyPr>
            <a:normAutofit/>
          </a:bodyPr>
          <a:lstStyle/>
          <a:p>
            <a:endParaRPr lang="en-US" dirty="0"/>
          </a:p>
        </p:txBody>
      </p:sp>
    </p:spTree>
    <p:extLst>
      <p:ext uri="{BB962C8B-B14F-4D97-AF65-F5344CB8AC3E}">
        <p14:creationId xmlns:p14="http://schemas.microsoft.com/office/powerpoint/2010/main" val="15613606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Contracting with Uncertainty</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following approach </a:t>
            </a:r>
            <a:r>
              <a:rPr lang="en-US" dirty="0"/>
              <a:t>outlined assumes:</a:t>
            </a:r>
          </a:p>
          <a:p>
            <a:pPr lvl="1"/>
            <a:r>
              <a:rPr lang="en-US" dirty="0"/>
              <a:t>The parties want continued </a:t>
            </a:r>
            <a:r>
              <a:rPr lang="en-US" dirty="0" smtClean="0"/>
              <a:t>performance</a:t>
            </a:r>
          </a:p>
          <a:p>
            <a:pPr lvl="2"/>
            <a:r>
              <a:rPr lang="en-US" dirty="0" smtClean="0"/>
              <a:t>I.E. the benefits of continued performance outweigh the potential risks</a:t>
            </a:r>
          </a:p>
          <a:p>
            <a:pPr lvl="2"/>
            <a:r>
              <a:rPr lang="en-US" dirty="0" smtClean="0"/>
              <a:t>Informed decision making a must</a:t>
            </a:r>
            <a:endParaRPr lang="en-US" dirty="0"/>
          </a:p>
          <a:p>
            <a:pPr lvl="1"/>
            <a:r>
              <a:rPr lang="en-US" dirty="0"/>
              <a:t>There are adequate </a:t>
            </a:r>
            <a:r>
              <a:rPr lang="en-US" dirty="0" smtClean="0"/>
              <a:t>protections</a:t>
            </a:r>
          </a:p>
          <a:p>
            <a:pPr lvl="2"/>
            <a:r>
              <a:rPr lang="en-US" dirty="0" smtClean="0"/>
              <a:t>Both parties are comfortable with continued performance</a:t>
            </a:r>
          </a:p>
          <a:p>
            <a:pPr lvl="2"/>
            <a:r>
              <a:rPr lang="en-US" dirty="0" smtClean="0"/>
              <a:t>Both parties understand their rights and responsibilities</a:t>
            </a:r>
            <a:endParaRPr lang="en-US" dirty="0"/>
          </a:p>
          <a:p>
            <a:pPr lvl="1"/>
            <a:r>
              <a:rPr lang="en-US" dirty="0"/>
              <a:t>There is sufficient </a:t>
            </a:r>
            <a:r>
              <a:rPr lang="en-US" dirty="0" smtClean="0"/>
              <a:t>direction</a:t>
            </a:r>
          </a:p>
          <a:p>
            <a:pPr lvl="2"/>
            <a:r>
              <a:rPr lang="en-US" dirty="0" smtClean="0"/>
              <a:t>The continued performance expectation is clear</a:t>
            </a:r>
          </a:p>
          <a:p>
            <a:pPr lvl="2"/>
            <a:r>
              <a:rPr lang="en-US" dirty="0" smtClean="0"/>
              <a:t>The continued performance expectation really has to be in writing for this approach to work (i.e. ensure adequate protections)</a:t>
            </a:r>
            <a:endParaRPr lang="en-US" dirty="0"/>
          </a:p>
          <a:p>
            <a:endParaRPr lang="en-US" dirty="0"/>
          </a:p>
        </p:txBody>
      </p:sp>
    </p:spTree>
    <p:extLst>
      <p:ext uri="{BB962C8B-B14F-4D97-AF65-F5344CB8AC3E}">
        <p14:creationId xmlns:p14="http://schemas.microsoft.com/office/powerpoint/2010/main" val="1623052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THIS IS HOW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USE THE POWER OF FAR BASED COST REIMBURSEMENT CONTRACTING</a:t>
            </a:r>
          </a:p>
          <a:p>
            <a:pPr lvl="1"/>
            <a:r>
              <a:rPr lang="en-US" dirty="0" smtClean="0"/>
              <a:t>FAR 16.301-2 </a:t>
            </a:r>
            <a:r>
              <a:rPr lang="en-US" i="1" dirty="0" smtClean="0"/>
              <a:t>“...are suitable for use only when uncertainties involved in contract performance do not permit cost to be estimated with sufficient accuracy to use any type of fixed-price contract</a:t>
            </a:r>
            <a:r>
              <a:rPr lang="en-US" dirty="0" smtClean="0"/>
              <a:t>”</a:t>
            </a:r>
          </a:p>
          <a:p>
            <a:pPr lvl="2"/>
            <a:r>
              <a:rPr lang="en-US" b="1" dirty="0" smtClean="0"/>
              <a:t>REMEMBER UNCERTAINTY IS A GIVEN FOR COST RE</a:t>
            </a:r>
          </a:p>
          <a:p>
            <a:pPr lvl="1"/>
            <a:r>
              <a:rPr lang="en-US" dirty="0" smtClean="0"/>
              <a:t>Contain </a:t>
            </a:r>
            <a:r>
              <a:rPr lang="en-US" i="1" dirty="0" smtClean="0"/>
              <a:t>Limitation of Costs </a:t>
            </a:r>
            <a:r>
              <a:rPr lang="en-US" dirty="0" smtClean="0"/>
              <a:t>or </a:t>
            </a:r>
            <a:r>
              <a:rPr lang="en-US" i="1" dirty="0" smtClean="0"/>
              <a:t>Limitation of Funds</a:t>
            </a:r>
          </a:p>
          <a:p>
            <a:pPr lvl="2"/>
            <a:r>
              <a:rPr lang="en-US" sz="2000" b="1" dirty="0" smtClean="0"/>
              <a:t>Very powerful protections for both parties</a:t>
            </a:r>
          </a:p>
          <a:p>
            <a:pPr lvl="1"/>
            <a:r>
              <a:rPr lang="en-US" dirty="0" smtClean="0"/>
              <a:t>“</a:t>
            </a:r>
            <a:r>
              <a:rPr lang="en-US" i="1" dirty="0" smtClean="0"/>
              <a:t>Changes Cost Reimbursement</a:t>
            </a:r>
            <a:r>
              <a:rPr lang="en-US" dirty="0" smtClean="0"/>
              <a:t>”</a:t>
            </a:r>
          </a:p>
          <a:p>
            <a:pPr lvl="1"/>
            <a:r>
              <a:rPr lang="en-US" dirty="0" smtClean="0"/>
              <a:t>Should contain “</a:t>
            </a:r>
            <a:r>
              <a:rPr lang="en-US" i="1" dirty="0" smtClean="0"/>
              <a:t>Notification of Changes</a:t>
            </a:r>
            <a:r>
              <a:rPr lang="en-US" dirty="0" smtClean="0"/>
              <a:t>”</a:t>
            </a:r>
          </a:p>
          <a:p>
            <a:pPr lvl="2"/>
            <a:r>
              <a:rPr lang="en-US" dirty="0" smtClean="0"/>
              <a:t>Powerful authority is granted to the Contractor</a:t>
            </a:r>
          </a:p>
          <a:p>
            <a:pPr lvl="1"/>
            <a:endParaRPr lang="en-US" dirty="0"/>
          </a:p>
        </p:txBody>
      </p:sp>
    </p:spTree>
    <p:extLst>
      <p:ext uri="{BB962C8B-B14F-4D97-AF65-F5344CB8AC3E}">
        <p14:creationId xmlns:p14="http://schemas.microsoft.com/office/powerpoint/2010/main" val="1658648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HOW</a:t>
            </a:r>
            <a:endParaRPr lang="en-US" dirty="0"/>
          </a:p>
        </p:txBody>
      </p:sp>
      <p:sp>
        <p:nvSpPr>
          <p:cNvPr id="3" name="Content Placeholder 2"/>
          <p:cNvSpPr>
            <a:spLocks noGrp="1"/>
          </p:cNvSpPr>
          <p:nvPr>
            <p:ph idx="1"/>
          </p:nvPr>
        </p:nvSpPr>
        <p:spPr/>
        <p:txBody>
          <a:bodyPr>
            <a:normAutofit lnSpcReduction="10000"/>
          </a:bodyPr>
          <a:lstStyle/>
          <a:p>
            <a:pPr marL="342900" lvl="1" indent="-342900"/>
            <a:r>
              <a:rPr lang="en-US" dirty="0" smtClean="0"/>
              <a:t>FAR 52.232-22 </a:t>
            </a:r>
            <a:r>
              <a:rPr lang="en-US" i="1" dirty="0" smtClean="0"/>
              <a:t>“LIMITATION OF FUNDS” </a:t>
            </a:r>
          </a:p>
          <a:p>
            <a:pPr marL="742950" lvl="2" indent="-342900"/>
            <a:r>
              <a:rPr lang="en-US" dirty="0" smtClean="0"/>
              <a:t>The ultimate protection for both parties</a:t>
            </a:r>
          </a:p>
          <a:p>
            <a:pPr marL="1200150" lvl="3" indent="-342900"/>
            <a:r>
              <a:rPr lang="en-US" dirty="0" smtClean="0"/>
              <a:t>Government’s liability is </a:t>
            </a:r>
            <a:r>
              <a:rPr lang="en-US" b="1" dirty="0" smtClean="0"/>
              <a:t>capped</a:t>
            </a:r>
            <a:r>
              <a:rPr lang="en-US" dirty="0" smtClean="0"/>
              <a:t> at funds obligated</a:t>
            </a:r>
          </a:p>
          <a:p>
            <a:pPr marL="1200150" lvl="3" indent="-342900"/>
            <a:r>
              <a:rPr lang="en-US" dirty="0" smtClean="0"/>
              <a:t>Contractor does </a:t>
            </a:r>
            <a:r>
              <a:rPr lang="en-US" b="1" dirty="0" smtClean="0"/>
              <a:t>not have to perform </a:t>
            </a:r>
            <a:r>
              <a:rPr lang="en-US" dirty="0" smtClean="0"/>
              <a:t>if they think there isn’t enough obligated funds </a:t>
            </a:r>
          </a:p>
          <a:p>
            <a:pPr marL="742950" lvl="2" indent="-342900"/>
            <a:r>
              <a:rPr lang="en-US" dirty="0" smtClean="0"/>
              <a:t>Once the Contractor has declared insufficient funds the Government must upon Contractor’s request- </a:t>
            </a:r>
          </a:p>
          <a:p>
            <a:pPr marL="1657350" lvl="4" indent="-342900"/>
            <a:r>
              <a:rPr lang="en-US" dirty="0" smtClean="0"/>
              <a:t>Obligate more funds</a:t>
            </a:r>
          </a:p>
          <a:p>
            <a:pPr marL="1657350" lvl="4" indent="-342900"/>
            <a:r>
              <a:rPr lang="en-US" dirty="0" smtClean="0"/>
              <a:t>Descope </a:t>
            </a:r>
          </a:p>
          <a:p>
            <a:pPr marL="1657350" lvl="4" indent="-342900"/>
            <a:r>
              <a:rPr lang="en-US" dirty="0" smtClean="0"/>
              <a:t>Terminate for Convenience  (T for D is extremely difficult) </a:t>
            </a:r>
          </a:p>
          <a:p>
            <a:pPr marL="742950" lvl="2" indent="-342900"/>
            <a:r>
              <a:rPr lang="en-US" dirty="0" smtClean="0"/>
              <a:t>By the way Contractors read paragraph (l) of 52.232-22 some time</a:t>
            </a:r>
          </a:p>
          <a:p>
            <a:endParaRPr lang="en-US" dirty="0"/>
          </a:p>
        </p:txBody>
      </p:sp>
    </p:spTree>
    <p:extLst>
      <p:ext uri="{BB962C8B-B14F-4D97-AF65-F5344CB8AC3E}">
        <p14:creationId xmlns:p14="http://schemas.microsoft.com/office/powerpoint/2010/main" val="3075942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THE HOW CONTINUED</a:t>
            </a:r>
            <a:endParaRPr lang="en-US" dirty="0"/>
          </a:p>
        </p:txBody>
      </p:sp>
      <p:sp>
        <p:nvSpPr>
          <p:cNvPr id="3" name="Content Placeholder 2"/>
          <p:cNvSpPr>
            <a:spLocks noGrp="1"/>
          </p:cNvSpPr>
          <p:nvPr>
            <p:ph idx="1"/>
          </p:nvPr>
        </p:nvSpPr>
        <p:spPr/>
        <p:txBody>
          <a:bodyPr>
            <a:normAutofit lnSpcReduction="10000"/>
          </a:bodyPr>
          <a:lstStyle/>
          <a:p>
            <a:r>
              <a:rPr lang="en-US" dirty="0" smtClean="0"/>
              <a:t>Be very judicious regarding the use of the Changes Clause</a:t>
            </a:r>
          </a:p>
          <a:p>
            <a:pPr lvl="1"/>
            <a:r>
              <a:rPr lang="en-US" dirty="0" smtClean="0"/>
              <a:t>Many Agency regulations require NTE’s in Change Orders</a:t>
            </a:r>
          </a:p>
          <a:p>
            <a:pPr lvl="2"/>
            <a:r>
              <a:rPr lang="en-US" dirty="0" smtClean="0"/>
              <a:t>No exception made for Cost Re contracts</a:t>
            </a:r>
          </a:p>
          <a:p>
            <a:pPr lvl="2"/>
            <a:r>
              <a:rPr lang="en-US" dirty="0" smtClean="0"/>
              <a:t>Think that through for a minute</a:t>
            </a:r>
          </a:p>
          <a:p>
            <a:pPr lvl="3"/>
            <a:r>
              <a:rPr lang="en-US" dirty="0" smtClean="0"/>
              <a:t>What does an NTE in a Cost Re contract really accomplish?</a:t>
            </a:r>
          </a:p>
          <a:p>
            <a:r>
              <a:rPr lang="en-US" dirty="0" smtClean="0"/>
              <a:t>Rather recommend issuing formal letters of direction by the CO</a:t>
            </a:r>
          </a:p>
          <a:p>
            <a:pPr marL="457200" lvl="1" indent="0">
              <a:buNone/>
            </a:pPr>
            <a:r>
              <a:rPr lang="en-US" dirty="0" smtClean="0"/>
              <a:t> </a:t>
            </a:r>
            <a:endParaRPr lang="en-US" dirty="0"/>
          </a:p>
        </p:txBody>
      </p:sp>
    </p:spTree>
    <p:extLst>
      <p:ext uri="{BB962C8B-B14F-4D97-AF65-F5344CB8AC3E}">
        <p14:creationId xmlns:p14="http://schemas.microsoft.com/office/powerpoint/2010/main" val="2705880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MORE HOW</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Notification of Changes FAR 52.243-7</a:t>
            </a:r>
          </a:p>
          <a:p>
            <a:pPr lvl="1"/>
            <a:r>
              <a:rPr lang="en-US" dirty="0" smtClean="0"/>
              <a:t>Best clause ever – Contains one of the longest sentences known to man</a:t>
            </a:r>
          </a:p>
          <a:p>
            <a:pPr lvl="1"/>
            <a:r>
              <a:rPr lang="en-US" dirty="0" smtClean="0"/>
              <a:t>(c) Continued Performance. </a:t>
            </a:r>
          </a:p>
          <a:p>
            <a:pPr marL="457200" lvl="1" indent="0">
              <a:buNone/>
            </a:pPr>
            <a:r>
              <a:rPr lang="en-US" dirty="0" smtClean="0"/>
              <a:t>“Following </a:t>
            </a:r>
            <a:r>
              <a:rPr lang="en-US" dirty="0"/>
              <a:t>submission of the notice required by paragraph (b) of this clause, the </a:t>
            </a:r>
            <a:r>
              <a:rPr lang="en-US" b="1" dirty="0"/>
              <a:t>Contractor shall diligently continue performance </a:t>
            </a:r>
            <a:r>
              <a:rPr lang="en-US" dirty="0"/>
              <a:t>of this contract to the </a:t>
            </a:r>
            <a:r>
              <a:rPr lang="en-US" b="1" dirty="0"/>
              <a:t>maximum extent possible </a:t>
            </a:r>
            <a:r>
              <a:rPr lang="en-US" dirty="0"/>
              <a:t>in accordance with its </a:t>
            </a:r>
            <a:r>
              <a:rPr lang="en-US" b="1" dirty="0"/>
              <a:t>terms and conditions as construed by the Contractor</a:t>
            </a:r>
            <a:r>
              <a:rPr lang="en-US" dirty="0"/>
              <a:t>, unless the notice reports a direction of the Contracting Officer or a communication from a SAR of the Contracting Officer, in either of which events the </a:t>
            </a:r>
            <a:r>
              <a:rPr lang="en-US" b="1" dirty="0"/>
              <a:t>Contractor shall continue performance</a:t>
            </a:r>
            <a:r>
              <a:rPr lang="en-US" dirty="0"/>
              <a:t>; provided, however, that if the Contractor regards the direction or communication as a change as described in paragraph (b) of this clause, notice shall be given in the manner provided</a:t>
            </a:r>
            <a:r>
              <a:rPr lang="en-US" dirty="0" smtClean="0"/>
              <a:t>.”</a:t>
            </a:r>
          </a:p>
          <a:p>
            <a:pPr marL="457200" lvl="1" indent="0">
              <a:buNone/>
            </a:pPr>
            <a:r>
              <a:rPr lang="en-US" dirty="0" smtClean="0"/>
              <a:t>(</a:t>
            </a:r>
            <a:r>
              <a:rPr lang="en-US" b="1" dirty="0" smtClean="0"/>
              <a:t>a</a:t>
            </a:r>
            <a:r>
              <a:rPr lang="en-US" dirty="0" smtClean="0"/>
              <a:t> </a:t>
            </a:r>
            <a:r>
              <a:rPr lang="en-US" b="1" dirty="0" smtClean="0"/>
              <a:t>98 word sentence in case you were counting</a:t>
            </a:r>
            <a:r>
              <a:rPr lang="en-US" dirty="0" smtClean="0"/>
              <a:t>)</a:t>
            </a:r>
            <a:endParaRPr lang="en-US" dirty="0"/>
          </a:p>
        </p:txBody>
      </p:sp>
    </p:spTree>
    <p:extLst>
      <p:ext uri="{BB962C8B-B14F-4D97-AF65-F5344CB8AC3E}">
        <p14:creationId xmlns:p14="http://schemas.microsoft.com/office/powerpoint/2010/main" val="30546472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MORE HOW CONTINUED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How to use the “</a:t>
            </a:r>
            <a:r>
              <a:rPr lang="en-US" i="1" dirty="0" smtClean="0"/>
              <a:t>Notification of Changes</a:t>
            </a:r>
            <a:r>
              <a:rPr lang="en-US" dirty="0" smtClean="0"/>
              <a:t>” </a:t>
            </a:r>
          </a:p>
          <a:p>
            <a:pPr lvl="1"/>
            <a:r>
              <a:rPr lang="en-US" dirty="0" smtClean="0"/>
              <a:t>Contractor’s responsibility to provide appropriate notice and continue performance the best of their ability</a:t>
            </a:r>
          </a:p>
          <a:p>
            <a:pPr lvl="1"/>
            <a:r>
              <a:rPr lang="en-US" dirty="0" smtClean="0"/>
              <a:t>Government’s responsibility to either</a:t>
            </a:r>
          </a:p>
          <a:p>
            <a:pPr lvl="2"/>
            <a:r>
              <a:rPr lang="en-US" dirty="0" smtClean="0"/>
              <a:t>Confirm change and direct further performance</a:t>
            </a:r>
          </a:p>
          <a:p>
            <a:pPr lvl="2"/>
            <a:r>
              <a:rPr lang="en-US" dirty="0" smtClean="0"/>
              <a:t>Countermand any communication regarded as a change</a:t>
            </a:r>
          </a:p>
          <a:p>
            <a:pPr lvl="2"/>
            <a:r>
              <a:rPr lang="en-US" dirty="0" smtClean="0"/>
              <a:t>Deny change and direct further performance</a:t>
            </a:r>
          </a:p>
          <a:p>
            <a:pPr lvl="2"/>
            <a:r>
              <a:rPr lang="en-US" dirty="0" smtClean="0"/>
              <a:t>Determine notice is inadequate to make a decision and request further information</a:t>
            </a:r>
          </a:p>
          <a:p>
            <a:pPr lvl="1"/>
            <a:r>
              <a:rPr lang="en-US" dirty="0" smtClean="0"/>
              <a:t>Is there harm in using the last bullet?</a:t>
            </a:r>
          </a:p>
          <a:p>
            <a:pPr lvl="1"/>
            <a:r>
              <a:rPr lang="en-US" dirty="0" smtClean="0"/>
              <a:t>What are the new risks introduced by using this approach?</a:t>
            </a:r>
          </a:p>
          <a:p>
            <a:pPr lvl="2"/>
            <a:endParaRPr lang="en-US" dirty="0"/>
          </a:p>
        </p:txBody>
      </p:sp>
    </p:spTree>
    <p:extLst>
      <p:ext uri="{BB962C8B-B14F-4D97-AF65-F5344CB8AC3E}">
        <p14:creationId xmlns:p14="http://schemas.microsoft.com/office/powerpoint/2010/main" val="17011040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Points to Ponder</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Change Orders and Contractor’s Assertion of Rights</a:t>
            </a:r>
          </a:p>
          <a:p>
            <a:pPr lvl="1"/>
            <a:r>
              <a:rPr lang="en-US" dirty="0" smtClean="0"/>
              <a:t>Suppose the Government issued a massive change order for billions of dollars</a:t>
            </a:r>
          </a:p>
          <a:p>
            <a:pPr lvl="1"/>
            <a:r>
              <a:rPr lang="en-US" dirty="0" smtClean="0"/>
              <a:t>Suppose the Contractor chose to not assert their right to a change</a:t>
            </a:r>
          </a:p>
          <a:p>
            <a:pPr lvl="1"/>
            <a:r>
              <a:rPr lang="en-US" dirty="0" smtClean="0"/>
              <a:t>What then?</a:t>
            </a:r>
          </a:p>
          <a:p>
            <a:r>
              <a:rPr lang="en-US" dirty="0" smtClean="0"/>
              <a:t>Equitable Adjustment Requests</a:t>
            </a:r>
          </a:p>
          <a:p>
            <a:pPr lvl="1"/>
            <a:r>
              <a:rPr lang="en-US" dirty="0" smtClean="0"/>
              <a:t>Suppose the Government agreed there is entitlement for change for billions of dollars</a:t>
            </a:r>
          </a:p>
          <a:p>
            <a:pPr lvl="1"/>
            <a:r>
              <a:rPr lang="en-US" dirty="0" smtClean="0"/>
              <a:t>Suppose the Government rejected the equitable adjustment request quantum</a:t>
            </a:r>
          </a:p>
          <a:p>
            <a:pPr lvl="1"/>
            <a:r>
              <a:rPr lang="en-US" dirty="0" smtClean="0"/>
              <a:t>Suppose the Contractor said “so?”</a:t>
            </a:r>
          </a:p>
          <a:p>
            <a:pPr lvl="1"/>
            <a:r>
              <a:rPr lang="en-US" dirty="0" smtClean="0"/>
              <a:t>What then?</a:t>
            </a:r>
            <a:endParaRPr lang="en-US" dirty="0"/>
          </a:p>
        </p:txBody>
      </p:sp>
    </p:spTree>
    <p:extLst>
      <p:ext uri="{BB962C8B-B14F-4D97-AF65-F5344CB8AC3E}">
        <p14:creationId xmlns:p14="http://schemas.microsoft.com/office/powerpoint/2010/main" val="7726946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 SUMMARY</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Cost Reimbursement Contracting is by definition full of uncertainty</a:t>
            </a:r>
          </a:p>
          <a:p>
            <a:r>
              <a:rPr lang="en-US" dirty="0" smtClean="0"/>
              <a:t>Demonstrate and exercise sound business judgment</a:t>
            </a:r>
          </a:p>
          <a:p>
            <a:r>
              <a:rPr lang="en-US" dirty="0" smtClean="0"/>
              <a:t>Contracting Professionals can use the power of the FAR to either hinder or enable continued performance </a:t>
            </a:r>
          </a:p>
          <a:p>
            <a:r>
              <a:rPr lang="en-US" dirty="0" smtClean="0"/>
              <a:t>Be careful what you sign, as the contract matters</a:t>
            </a:r>
          </a:p>
          <a:p>
            <a:pPr lvl="1"/>
            <a:r>
              <a:rPr lang="en-US" dirty="0" smtClean="0"/>
              <a:t>Don’t waive away your rights under the Limitation of Funds Clause</a:t>
            </a:r>
          </a:p>
          <a:p>
            <a:pPr lvl="1"/>
            <a:r>
              <a:rPr lang="en-US" dirty="0" smtClean="0"/>
              <a:t>Provide timely notices to protect your entitlement to change</a:t>
            </a:r>
          </a:p>
          <a:p>
            <a:endParaRPr lang="en-US" dirty="0"/>
          </a:p>
        </p:txBody>
      </p:sp>
    </p:spTree>
    <p:extLst>
      <p:ext uri="{BB962C8B-B14F-4D97-AF65-F5344CB8AC3E}">
        <p14:creationId xmlns:p14="http://schemas.microsoft.com/office/powerpoint/2010/main" val="4199356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End</a:t>
            </a:r>
            <a:endParaRPr lang="en-US" dirty="0"/>
          </a:p>
        </p:txBody>
      </p:sp>
      <p:sp>
        <p:nvSpPr>
          <p:cNvPr id="3" name="Content Placeholder 2"/>
          <p:cNvSpPr>
            <a:spLocks noGrp="1"/>
          </p:cNvSpPr>
          <p:nvPr>
            <p:ph idx="1"/>
          </p:nvPr>
        </p:nvSpPr>
        <p:spPr/>
        <p:txBody>
          <a:bodyPr/>
          <a:lstStyle/>
          <a:p>
            <a:r>
              <a:rPr lang="en-US" dirty="0" smtClean="0"/>
              <a:t>Questions?</a:t>
            </a:r>
          </a:p>
          <a:p>
            <a:pPr lvl="1"/>
            <a:r>
              <a:rPr lang="en-US" dirty="0" smtClean="0"/>
              <a:t>Answers optional</a:t>
            </a:r>
            <a:endParaRPr lang="en-US" dirty="0"/>
          </a:p>
        </p:txBody>
      </p:sp>
    </p:spTree>
    <p:extLst>
      <p:ext uri="{BB962C8B-B14F-4D97-AF65-F5344CB8AC3E}">
        <p14:creationId xmlns:p14="http://schemas.microsoft.com/office/powerpoint/2010/main" val="2058639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SITUATION</a:t>
            </a:r>
            <a:endParaRPr lang="en-US" dirty="0"/>
          </a:p>
        </p:txBody>
      </p:sp>
      <p:sp>
        <p:nvSpPr>
          <p:cNvPr id="3" name="Content Placeholder 2"/>
          <p:cNvSpPr>
            <a:spLocks noGrp="1"/>
          </p:cNvSpPr>
          <p:nvPr>
            <p:ph idx="1"/>
          </p:nvPr>
        </p:nvSpPr>
        <p:spPr/>
        <p:txBody>
          <a:bodyPr/>
          <a:lstStyle/>
          <a:p>
            <a:r>
              <a:rPr lang="en-US" dirty="0" smtClean="0"/>
              <a:t>A FAR based cost reimbursement contract was competitively awarded for the concurrent design and construction of a “</a:t>
            </a:r>
            <a:r>
              <a:rPr lang="en-US" i="1" dirty="0" smtClean="0"/>
              <a:t>Marble Separation and Bagging Facility”</a:t>
            </a:r>
          </a:p>
          <a:p>
            <a:pPr lvl="1"/>
            <a:r>
              <a:rPr lang="en-US" dirty="0" smtClean="0"/>
              <a:t>A first of a kind marble separation and bagging facility</a:t>
            </a:r>
          </a:p>
          <a:p>
            <a:r>
              <a:rPr lang="en-US" dirty="0" smtClean="0"/>
              <a:t>The contract contains a scope, schedule and estimated price</a:t>
            </a:r>
          </a:p>
          <a:p>
            <a:pPr lvl="1"/>
            <a:endParaRPr lang="en-US" i="1" dirty="0"/>
          </a:p>
        </p:txBody>
      </p:sp>
    </p:spTree>
    <p:extLst>
      <p:ext uri="{BB962C8B-B14F-4D97-AF65-F5344CB8AC3E}">
        <p14:creationId xmlns:p14="http://schemas.microsoft.com/office/powerpoint/2010/main" val="2232530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SCOPE</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The Contractor is to design, construct and commission a series of large facilities that separate and bag marbles.  These facilities must be compliant with complex laws, rules and regulations dealing with the disposition of various colors, sizes and weights of marbles</a:t>
            </a:r>
          </a:p>
          <a:p>
            <a:r>
              <a:rPr lang="en-US" dirty="0" smtClean="0"/>
              <a:t>All the primary colored marbles (assumed to be majority of the marble inventory) are to be separated from the non-primary colored marbles in the Marble Separation Facility (MSF)</a:t>
            </a:r>
          </a:p>
          <a:p>
            <a:r>
              <a:rPr lang="en-US" dirty="0" smtClean="0"/>
              <a:t>Once separated the two sets of marbles are sent to either the primary color marble bagging facility (PCMBF) or the non-primary color marble bagging facility (NPCMBF)</a:t>
            </a:r>
          </a:p>
          <a:p>
            <a:r>
              <a:rPr lang="en-US" dirty="0" smtClean="0"/>
              <a:t>Once bagged another contractor is responsible for transportation and disposal of the marbles</a:t>
            </a:r>
          </a:p>
          <a:p>
            <a:r>
              <a:rPr lang="en-US" dirty="0" smtClean="0"/>
              <a:t>The primary color marbles are slightly hazardous </a:t>
            </a:r>
          </a:p>
          <a:p>
            <a:r>
              <a:rPr lang="en-US" dirty="0" smtClean="0"/>
              <a:t>The non-primary color marbles can be </a:t>
            </a:r>
            <a:r>
              <a:rPr lang="en-US" b="1" dirty="0" smtClean="0">
                <a:solidFill>
                  <a:srgbClr val="FF0000"/>
                </a:solidFill>
              </a:rPr>
              <a:t>highly toxic and potentially deadly </a:t>
            </a:r>
            <a:r>
              <a:rPr lang="en-US" dirty="0" smtClean="0"/>
              <a:t>depending on the specific color and their weight or size. </a:t>
            </a:r>
          </a:p>
          <a:p>
            <a:pPr lvl="1"/>
            <a:r>
              <a:rPr lang="en-US" dirty="0" smtClean="0"/>
              <a:t>Purple marbles are the worst of the worst.  If put in a certain configuration can create a deadly purple flash</a:t>
            </a:r>
          </a:p>
          <a:p>
            <a:pPr lvl="1"/>
            <a:r>
              <a:rPr lang="en-US" dirty="0" smtClean="0"/>
              <a:t>However, it was assumed in the beginning that no purple marbles could be sent to the MSF based on calculations and knowledge of the marbles in the tanks </a:t>
            </a:r>
          </a:p>
          <a:p>
            <a:r>
              <a:rPr lang="en-US" dirty="0" smtClean="0"/>
              <a:t>Many other assumptions have to be made because the marbles are mixed in with mud in huge tanks.   So the actual number of the different colors, weights and sizes of the marbles is unknown</a:t>
            </a:r>
          </a:p>
          <a:p>
            <a:r>
              <a:rPr lang="en-US" dirty="0" smtClean="0"/>
              <a:t>Also, the marbles can/might change color, size and weight over time, with the expectation that the marbles become less toxic and less hazardous as time passes</a:t>
            </a:r>
          </a:p>
        </p:txBody>
      </p:sp>
    </p:spTree>
    <p:extLst>
      <p:ext uri="{BB962C8B-B14F-4D97-AF65-F5344CB8AC3E}">
        <p14:creationId xmlns:p14="http://schemas.microsoft.com/office/powerpoint/2010/main" val="2269085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SCHEDULE</a:t>
            </a:r>
            <a:endParaRPr lang="en-US" dirty="0"/>
          </a:p>
        </p:txBody>
      </p:sp>
      <p:sp>
        <p:nvSpPr>
          <p:cNvPr id="3" name="Content Placeholder 2"/>
          <p:cNvSpPr>
            <a:spLocks noGrp="1"/>
          </p:cNvSpPr>
          <p:nvPr>
            <p:ph idx="1"/>
          </p:nvPr>
        </p:nvSpPr>
        <p:spPr/>
        <p:txBody>
          <a:bodyPr/>
          <a:lstStyle/>
          <a:p>
            <a:r>
              <a:rPr lang="en-US" dirty="0" smtClean="0"/>
              <a:t>The schedule for completion was 5 years</a:t>
            </a:r>
          </a:p>
          <a:p>
            <a:r>
              <a:rPr lang="en-US" dirty="0" smtClean="0"/>
              <a:t>As change occurred for a variety of reasons the schedule has been extended</a:t>
            </a:r>
          </a:p>
          <a:p>
            <a:r>
              <a:rPr lang="en-US" dirty="0" smtClean="0"/>
              <a:t>Based on recent events the schedule might have to be adjusted again</a:t>
            </a:r>
            <a:endParaRPr lang="en-US" dirty="0"/>
          </a:p>
        </p:txBody>
      </p:sp>
    </p:spTree>
    <p:extLst>
      <p:ext uri="{BB962C8B-B14F-4D97-AF65-F5344CB8AC3E}">
        <p14:creationId xmlns:p14="http://schemas.microsoft.com/office/powerpoint/2010/main" val="21634389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ESTIMATED PRICE</a:t>
            </a:r>
            <a:endParaRPr lang="en-US" dirty="0"/>
          </a:p>
        </p:txBody>
      </p:sp>
      <p:sp>
        <p:nvSpPr>
          <p:cNvPr id="3" name="Content Placeholder 2"/>
          <p:cNvSpPr>
            <a:spLocks noGrp="1"/>
          </p:cNvSpPr>
          <p:nvPr>
            <p:ph idx="1"/>
          </p:nvPr>
        </p:nvSpPr>
        <p:spPr/>
        <p:txBody>
          <a:bodyPr/>
          <a:lstStyle/>
          <a:p>
            <a:r>
              <a:rPr lang="en-US" dirty="0" smtClean="0"/>
              <a:t>The type of contract is a Cost Plus Award Fee</a:t>
            </a:r>
          </a:p>
          <a:p>
            <a:pPr lvl="1"/>
            <a:r>
              <a:rPr lang="en-US" dirty="0" smtClean="0"/>
              <a:t>The Total Estimated Contract Cost (TECC) is established in section B</a:t>
            </a:r>
          </a:p>
          <a:p>
            <a:pPr lvl="1"/>
            <a:r>
              <a:rPr lang="en-US" dirty="0" smtClean="0"/>
              <a:t>The Fee is established in section B</a:t>
            </a:r>
          </a:p>
          <a:p>
            <a:pPr lvl="1"/>
            <a:r>
              <a:rPr lang="en-US" dirty="0" smtClean="0"/>
              <a:t>The total of the TECC and Fee is the Total Estimated Contract Price (TECP)</a:t>
            </a:r>
          </a:p>
          <a:p>
            <a:endParaRPr lang="en-US" dirty="0"/>
          </a:p>
        </p:txBody>
      </p:sp>
    </p:spTree>
    <p:extLst>
      <p:ext uri="{BB962C8B-B14F-4D97-AF65-F5344CB8AC3E}">
        <p14:creationId xmlns:p14="http://schemas.microsoft.com/office/powerpoint/2010/main" val="26468973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FAR Based Contracting</a:t>
            </a:r>
            <a:endParaRPr lang="en-US" dirty="0"/>
          </a:p>
        </p:txBody>
      </p:sp>
      <p:sp>
        <p:nvSpPr>
          <p:cNvPr id="3" name="Content Placeholder 2"/>
          <p:cNvSpPr>
            <a:spLocks noGrp="1"/>
          </p:cNvSpPr>
          <p:nvPr>
            <p:ph idx="1"/>
          </p:nvPr>
        </p:nvSpPr>
        <p:spPr/>
        <p:txBody>
          <a:bodyPr>
            <a:normAutofit lnSpcReduction="10000"/>
          </a:bodyPr>
          <a:lstStyle/>
          <a:p>
            <a:r>
              <a:rPr lang="en-US" dirty="0" smtClean="0"/>
              <a:t>Concepts to Consider</a:t>
            </a:r>
          </a:p>
          <a:p>
            <a:pPr lvl="1"/>
            <a:r>
              <a:rPr lang="en-US" dirty="0" smtClean="0"/>
              <a:t>Vast majority of contracts issued under the FAR are</a:t>
            </a:r>
          </a:p>
          <a:p>
            <a:pPr lvl="2"/>
            <a:r>
              <a:rPr lang="en-US" dirty="0" smtClean="0"/>
              <a:t>Fixed Price</a:t>
            </a:r>
          </a:p>
          <a:p>
            <a:pPr lvl="2"/>
            <a:r>
              <a:rPr lang="en-US" dirty="0" smtClean="0"/>
              <a:t>Buying commodities </a:t>
            </a:r>
          </a:p>
          <a:p>
            <a:pPr lvl="2"/>
            <a:r>
              <a:rPr lang="en-US" dirty="0" smtClean="0"/>
              <a:t>Completed in less than a year</a:t>
            </a:r>
          </a:p>
          <a:p>
            <a:pPr lvl="1"/>
            <a:r>
              <a:rPr lang="en-US" dirty="0" smtClean="0"/>
              <a:t>The FAR is built around buying stuff</a:t>
            </a:r>
          </a:p>
          <a:p>
            <a:pPr lvl="2"/>
            <a:r>
              <a:rPr lang="en-US" dirty="0" smtClean="0"/>
              <a:t>But does contain sections on how to buy construction services</a:t>
            </a:r>
          </a:p>
          <a:p>
            <a:pPr lvl="2"/>
            <a:r>
              <a:rPr lang="en-US" dirty="0" smtClean="0"/>
              <a:t>Does contain a section on how to deal with changes</a:t>
            </a:r>
          </a:p>
          <a:p>
            <a:pPr lvl="2"/>
            <a:endParaRPr lang="en-US" dirty="0"/>
          </a:p>
        </p:txBody>
      </p:sp>
    </p:spTree>
    <p:extLst>
      <p:ext uri="{BB962C8B-B14F-4D97-AF65-F5344CB8AC3E}">
        <p14:creationId xmlns:p14="http://schemas.microsoft.com/office/powerpoint/2010/main" val="11236482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FAR Based Contracting</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FAR </a:t>
            </a:r>
            <a:r>
              <a:rPr lang="en-US" dirty="0"/>
              <a:t>Part 1.102 </a:t>
            </a:r>
            <a:r>
              <a:rPr lang="en-US" dirty="0" smtClean="0"/>
              <a:t>states</a:t>
            </a:r>
          </a:p>
          <a:p>
            <a:pPr lvl="2"/>
            <a:r>
              <a:rPr lang="en-US" dirty="0" smtClean="0"/>
              <a:t>“</a:t>
            </a:r>
            <a:r>
              <a:rPr lang="en-US" i="1" dirty="0" smtClean="0"/>
              <a:t>The role of...Team is to exercise personal initiative and sound business judgment in providing the best value...to meet the customers needs.  In exercising initiative Government members...may assume if a specific strategy, practice, policy or procedure is in the best interests of the Government and is not addressed in the FAR or prohibited by law...that the strategy, practice, policy or procedure is a permissible exercise of authority</a:t>
            </a:r>
            <a:r>
              <a:rPr lang="en-US" dirty="0" smtClean="0"/>
              <a:t>”</a:t>
            </a:r>
          </a:p>
          <a:p>
            <a:r>
              <a:rPr lang="en-US" dirty="0" smtClean="0"/>
              <a:t>FAR Part 1.602-2 states</a:t>
            </a:r>
          </a:p>
          <a:p>
            <a:pPr lvl="2"/>
            <a:r>
              <a:rPr lang="en-US" i="1" dirty="0" smtClean="0"/>
              <a:t>“...contracting officers should be allowed wide latitude to exercise business judgment.  Contracting Officers shall-</a:t>
            </a:r>
          </a:p>
          <a:p>
            <a:pPr marL="1371600" lvl="3" indent="0">
              <a:buNone/>
            </a:pPr>
            <a:r>
              <a:rPr lang="en-US" i="1" dirty="0" smtClean="0"/>
              <a:t>(b) Ensure that contractors receive impartial, fair and equitable treatment</a:t>
            </a:r>
            <a:r>
              <a:rPr lang="en-US" dirty="0" smtClean="0"/>
              <a:t>”    </a:t>
            </a:r>
          </a:p>
          <a:p>
            <a:endParaRPr lang="en-US" dirty="0"/>
          </a:p>
        </p:txBody>
      </p:sp>
    </p:spTree>
    <p:extLst>
      <p:ext uri="{BB962C8B-B14F-4D97-AF65-F5344CB8AC3E}">
        <p14:creationId xmlns:p14="http://schemas.microsoft.com/office/powerpoint/2010/main" val="2669759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CONTRACTING WITH UNCERTAINTY AND CHANGE</a:t>
            </a:r>
            <a:endParaRPr lang="en-US" dirty="0"/>
          </a:p>
        </p:txBody>
      </p:sp>
      <p:sp>
        <p:nvSpPr>
          <p:cNvPr id="3" name="Content Placeholder 2"/>
          <p:cNvSpPr>
            <a:spLocks noGrp="1"/>
          </p:cNvSpPr>
          <p:nvPr>
            <p:ph idx="1"/>
          </p:nvPr>
        </p:nvSpPr>
        <p:spPr/>
        <p:txBody>
          <a:bodyPr>
            <a:normAutofit fontScale="92500"/>
          </a:bodyPr>
          <a:lstStyle/>
          <a:p>
            <a:r>
              <a:rPr lang="en-US" dirty="0" smtClean="0"/>
              <a:t>The typical clauses in a cost reimbursement contract provide both parties significant rights as well as responsibilities in dealing with change</a:t>
            </a:r>
          </a:p>
          <a:p>
            <a:r>
              <a:rPr lang="en-US" dirty="0" smtClean="0"/>
              <a:t>These clauses can be used to protect the parties interests when there is uncertainty and change</a:t>
            </a:r>
          </a:p>
          <a:p>
            <a:r>
              <a:rPr lang="en-US" dirty="0" smtClean="0"/>
              <a:t>However, the exercise of sound business judgment is key to the successful use of these clauses</a:t>
            </a:r>
            <a:endParaRPr lang="en-US" dirty="0"/>
          </a:p>
        </p:txBody>
      </p:sp>
    </p:spTree>
    <p:extLst>
      <p:ext uri="{BB962C8B-B14F-4D97-AF65-F5344CB8AC3E}">
        <p14:creationId xmlns:p14="http://schemas.microsoft.com/office/powerpoint/2010/main" val="33152085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Do you Contract with  Uncertainty?</a:t>
            </a:r>
            <a:endParaRPr lang="en-US" dirty="0"/>
          </a:p>
        </p:txBody>
      </p:sp>
      <p:sp>
        <p:nvSpPr>
          <p:cNvPr id="3" name="Content Placeholder 2"/>
          <p:cNvSpPr>
            <a:spLocks noGrp="1"/>
          </p:cNvSpPr>
          <p:nvPr>
            <p:ph idx="1"/>
          </p:nvPr>
        </p:nvSpPr>
        <p:spPr/>
        <p:txBody>
          <a:bodyPr>
            <a:normAutofit/>
          </a:bodyPr>
          <a:lstStyle/>
          <a:p>
            <a:r>
              <a:rPr lang="en-US" dirty="0" smtClean="0"/>
              <a:t>Several Key Decisions must be made</a:t>
            </a:r>
          </a:p>
          <a:p>
            <a:pPr lvl="1"/>
            <a:r>
              <a:rPr lang="en-US" dirty="0" smtClean="0"/>
              <a:t>Do you attempt continued performance?   </a:t>
            </a:r>
          </a:p>
          <a:p>
            <a:pPr lvl="1"/>
            <a:r>
              <a:rPr lang="en-US" dirty="0" smtClean="0"/>
              <a:t>Are there adequate protections for the parties?</a:t>
            </a:r>
          </a:p>
          <a:p>
            <a:pPr lvl="1"/>
            <a:r>
              <a:rPr lang="en-US" dirty="0" smtClean="0"/>
              <a:t>Do you have provided/received sufficient direction to understand what is expected/performed?</a:t>
            </a:r>
          </a:p>
          <a:p>
            <a:endParaRPr lang="en-US" dirty="0"/>
          </a:p>
        </p:txBody>
      </p:sp>
    </p:spTree>
    <p:extLst>
      <p:ext uri="{BB962C8B-B14F-4D97-AF65-F5344CB8AC3E}">
        <p14:creationId xmlns:p14="http://schemas.microsoft.com/office/powerpoint/2010/main" val="14878616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D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TotalTime>
  <Words>1344</Words>
  <Application>Microsoft Office PowerPoint</Application>
  <PresentationFormat>On-screen Show (4:3)</PresentationFormat>
  <Paragraphs>123</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Contracting Challenges &amp; Change Control During Uncertainty</vt:lpstr>
      <vt:lpstr>THE SITUATION</vt:lpstr>
      <vt:lpstr>THE SCOPE</vt:lpstr>
      <vt:lpstr>THE SCHEDULE</vt:lpstr>
      <vt:lpstr>THE ESTIMATED PRICE</vt:lpstr>
      <vt:lpstr>FAR Based Contracting</vt:lpstr>
      <vt:lpstr>FAR Based Contracting</vt:lpstr>
      <vt:lpstr>CONTRACTING WITH UNCERTAINTY AND CHANGE</vt:lpstr>
      <vt:lpstr>How Do you Contract with  Uncertainty?</vt:lpstr>
      <vt:lpstr>Contracting with Uncertainty</vt:lpstr>
      <vt:lpstr>THIS IS HOW </vt:lpstr>
      <vt:lpstr>THE HOW</vt:lpstr>
      <vt:lpstr>THE HOW CONTINUED</vt:lpstr>
      <vt:lpstr>MORE HOW</vt:lpstr>
      <vt:lpstr>MORE HOW CONTINUED</vt:lpstr>
      <vt:lpstr>Other Points to Ponder</vt:lpstr>
      <vt:lpstr>IN SUMMARY</vt:lpstr>
      <vt:lpstr>The End</vt:lpstr>
    </vt:vector>
  </TitlesOfParts>
  <Company>Bechtel National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Contracting Challenges &amp; Change Control During Uncertainty</dc:title>
  <dc:creator>Crawford, Scott</dc:creator>
  <cp:lastModifiedBy>Chavez, Monica L</cp:lastModifiedBy>
  <cp:revision>24</cp:revision>
  <dcterms:created xsi:type="dcterms:W3CDTF">2013-09-03T23:17:03Z</dcterms:created>
  <dcterms:modified xsi:type="dcterms:W3CDTF">2013-09-12T17:33:27Z</dcterms:modified>
</cp:coreProperties>
</file>